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75" r:id="rId5"/>
    <p:sldId id="259" r:id="rId6"/>
    <p:sldId id="276" r:id="rId7"/>
    <p:sldId id="277" r:id="rId8"/>
    <p:sldId id="279" r:id="rId9"/>
    <p:sldId id="278" r:id="rId10"/>
    <p:sldId id="261" r:id="rId11"/>
    <p:sldId id="260" r:id="rId12"/>
    <p:sldId id="280" r:id="rId13"/>
    <p:sldId id="262" r:id="rId14"/>
    <p:sldId id="281" r:id="rId15"/>
    <p:sldId id="263" r:id="rId16"/>
    <p:sldId id="282" r:id="rId17"/>
    <p:sldId id="264" r:id="rId18"/>
    <p:sldId id="283" r:id="rId19"/>
    <p:sldId id="284" r:id="rId20"/>
    <p:sldId id="265" r:id="rId21"/>
    <p:sldId id="285" r:id="rId22"/>
    <p:sldId id="266" r:id="rId23"/>
    <p:sldId id="267" r:id="rId24"/>
    <p:sldId id="268" r:id="rId25"/>
    <p:sldId id="286" r:id="rId26"/>
    <p:sldId id="271" r:id="rId27"/>
    <p:sldId id="269" r:id="rId28"/>
    <p:sldId id="287" r:id="rId29"/>
    <p:sldId id="272" r:id="rId30"/>
    <p:sldId id="270" r:id="rId31"/>
    <p:sldId id="288" r:id="rId32"/>
    <p:sldId id="273" r:id="rId33"/>
    <p:sldId id="274" r:id="rId34"/>
    <p:sldId id="289" r:id="rId35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56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28AD1E-B83F-4A36-A15E-33FB5832CE7A}" type="datetimeFigureOut">
              <a:rPr lang="es-UY" smtClean="0"/>
              <a:t>13/10/2013</a:t>
            </a:fld>
            <a:endParaRPr lang="es-UY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U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C4EC9F-E67A-49B6-A338-D9C9C737BFBB}" type="slidenum">
              <a:rPr lang="es-UY" smtClean="0"/>
              <a:t>‹Nº›</a:t>
            </a:fld>
            <a:endParaRPr lang="es-UY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8AD1E-B83F-4A36-A15E-33FB5832CE7A}" type="datetimeFigureOut">
              <a:rPr lang="es-UY" smtClean="0"/>
              <a:t>13/10/2013</a:t>
            </a:fld>
            <a:endParaRPr lang="es-UY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EC9F-E67A-49B6-A338-D9C9C737BFBB}" type="slidenum">
              <a:rPr lang="es-UY" smtClean="0"/>
              <a:t>‹Nº›</a:t>
            </a:fld>
            <a:endParaRPr lang="es-UY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8AD1E-B83F-4A36-A15E-33FB5832CE7A}" type="datetimeFigureOut">
              <a:rPr lang="es-UY" smtClean="0"/>
              <a:t>13/10/2013</a:t>
            </a:fld>
            <a:endParaRPr lang="es-UY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EC9F-E67A-49B6-A338-D9C9C737BFBB}" type="slidenum">
              <a:rPr lang="es-UY" smtClean="0"/>
              <a:t>‹Nº›</a:t>
            </a:fld>
            <a:endParaRPr lang="es-UY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8AD1E-B83F-4A36-A15E-33FB5832CE7A}" type="datetimeFigureOut">
              <a:rPr lang="es-UY" smtClean="0"/>
              <a:t>13/10/2013</a:t>
            </a:fld>
            <a:endParaRPr lang="es-UY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EC9F-E67A-49B6-A338-D9C9C737BFBB}" type="slidenum">
              <a:rPr lang="es-UY" smtClean="0"/>
              <a:t>‹Nº›</a:t>
            </a:fld>
            <a:endParaRPr lang="es-UY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8AD1E-B83F-4A36-A15E-33FB5832CE7A}" type="datetimeFigureOut">
              <a:rPr lang="es-UY" smtClean="0"/>
              <a:t>13/10/2013</a:t>
            </a:fld>
            <a:endParaRPr lang="es-UY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EC9F-E67A-49B6-A338-D9C9C737BFBB}" type="slidenum">
              <a:rPr lang="es-UY" smtClean="0"/>
              <a:t>‹Nº›</a:t>
            </a:fld>
            <a:endParaRPr lang="es-UY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8AD1E-B83F-4A36-A15E-33FB5832CE7A}" type="datetimeFigureOut">
              <a:rPr lang="es-UY" smtClean="0"/>
              <a:t>13/10/2013</a:t>
            </a:fld>
            <a:endParaRPr lang="es-UY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EC9F-E67A-49B6-A338-D9C9C737BFBB}" type="slidenum">
              <a:rPr lang="es-UY" smtClean="0"/>
              <a:t>‹Nº›</a:t>
            </a:fld>
            <a:endParaRPr lang="es-UY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8AD1E-B83F-4A36-A15E-33FB5832CE7A}" type="datetimeFigureOut">
              <a:rPr lang="es-UY" smtClean="0"/>
              <a:t>13/10/2013</a:t>
            </a:fld>
            <a:endParaRPr lang="es-UY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EC9F-E67A-49B6-A338-D9C9C737BFBB}" type="slidenum">
              <a:rPr lang="es-UY" smtClean="0"/>
              <a:t>‹Nº›</a:t>
            </a:fld>
            <a:endParaRPr lang="es-UY" dirty="0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8AD1E-B83F-4A36-A15E-33FB5832CE7A}" type="datetimeFigureOut">
              <a:rPr lang="es-UY" smtClean="0"/>
              <a:t>13/10/2013</a:t>
            </a:fld>
            <a:endParaRPr lang="es-UY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EC9F-E67A-49B6-A338-D9C9C737BFBB}" type="slidenum">
              <a:rPr lang="es-UY" smtClean="0"/>
              <a:t>‹Nº›</a:t>
            </a:fld>
            <a:endParaRPr lang="es-UY" dirty="0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8AD1E-B83F-4A36-A15E-33FB5832CE7A}" type="datetimeFigureOut">
              <a:rPr lang="es-UY" smtClean="0"/>
              <a:t>13/10/2013</a:t>
            </a:fld>
            <a:endParaRPr lang="es-UY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EC9F-E67A-49B6-A338-D9C9C737BFBB}" type="slidenum">
              <a:rPr lang="es-UY" smtClean="0"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8AD1E-B83F-4A36-A15E-33FB5832CE7A}" type="datetimeFigureOut">
              <a:rPr lang="es-UY" smtClean="0"/>
              <a:t>13/10/2013</a:t>
            </a:fld>
            <a:endParaRPr lang="es-UY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EC9F-E67A-49B6-A338-D9C9C737BFBB}" type="slidenum">
              <a:rPr lang="es-UY" smtClean="0"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8AD1E-B83F-4A36-A15E-33FB5832CE7A}" type="datetimeFigureOut">
              <a:rPr lang="es-UY" smtClean="0"/>
              <a:t>13/10/2013</a:t>
            </a:fld>
            <a:endParaRPr lang="es-UY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EC9F-E67A-49B6-A338-D9C9C737BFBB}" type="slidenum">
              <a:rPr lang="es-UY" smtClean="0"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128AD1E-B83F-4A36-A15E-33FB5832CE7A}" type="datetimeFigureOut">
              <a:rPr lang="es-UY" smtClean="0"/>
              <a:t>13/10/2013</a:t>
            </a:fld>
            <a:endParaRPr lang="es-UY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U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EC4EC9F-E67A-49B6-A338-D9C9C737BFBB}" type="slidenum">
              <a:rPr lang="es-UY" smtClean="0"/>
              <a:t>‹Nº›</a:t>
            </a:fld>
            <a:endParaRPr lang="es-UY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31640" y="1700808"/>
            <a:ext cx="6440760" cy="2649840"/>
          </a:xfrm>
        </p:spPr>
        <p:txBody>
          <a:bodyPr>
            <a:noAutofit/>
          </a:bodyPr>
          <a:lstStyle/>
          <a:p>
            <a:r>
              <a:rPr lang="es-UY" sz="4000" dirty="0" smtClean="0">
                <a:latin typeface="Baskerville Old Face" pitchFamily="18" charset="0"/>
              </a:rPr>
              <a:t>Orígenes del</a:t>
            </a:r>
            <a:br>
              <a:rPr lang="es-UY" sz="4000" dirty="0" smtClean="0">
                <a:latin typeface="Baskerville Old Face" pitchFamily="18" charset="0"/>
              </a:rPr>
            </a:br>
            <a:r>
              <a:rPr lang="es-UY" sz="4000" dirty="0">
                <a:latin typeface="Baskerville Old Face" pitchFamily="18" charset="0"/>
              </a:rPr>
              <a:t/>
            </a:r>
            <a:br>
              <a:rPr lang="es-UY" sz="4000" dirty="0">
                <a:latin typeface="Baskerville Old Face" pitchFamily="18" charset="0"/>
              </a:rPr>
            </a:br>
            <a:r>
              <a:rPr lang="es-UY" sz="4000" dirty="0" smtClean="0">
                <a:latin typeface="Baskerville Old Face" pitchFamily="18" charset="0"/>
              </a:rPr>
              <a:t> Candombe</a:t>
            </a:r>
            <a:endParaRPr lang="es-UY" sz="40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97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 smtClean="0"/>
              <a:t>Ceremonia del </a:t>
            </a:r>
            <a:br>
              <a:rPr lang="es-UY" dirty="0" smtClean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 smtClean="0"/>
              <a:t>candombe</a:t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>Cortejo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37150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uario\Desktop\practica canelones\candombe\sanbenitodepalerm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0" y="107950"/>
            <a:ext cx="4826000" cy="664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57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99248" y="836712"/>
            <a:ext cx="7734747" cy="4430791"/>
          </a:xfrm>
        </p:spPr>
        <p:txBody>
          <a:bodyPr/>
          <a:lstStyle/>
          <a:p>
            <a:endParaRPr lang="es-UY" dirty="0" smtClean="0"/>
          </a:p>
          <a:p>
            <a:endParaRPr lang="es-UY" dirty="0">
              <a:solidFill>
                <a:schemeClr val="tx1"/>
              </a:solidFill>
            </a:endParaRPr>
          </a:p>
          <a:p>
            <a:r>
              <a:rPr lang="es-UY" sz="2400" b="1" u="sng" dirty="0" smtClean="0">
                <a:solidFill>
                  <a:schemeClr val="tx1"/>
                </a:solidFill>
              </a:rPr>
              <a:t>El cortejo:</a:t>
            </a:r>
          </a:p>
          <a:p>
            <a:endParaRPr lang="es-UY" sz="2400" b="1" u="sng" dirty="0" smtClean="0">
              <a:solidFill>
                <a:schemeClr val="tx1"/>
              </a:solidFill>
            </a:endParaRPr>
          </a:p>
          <a:p>
            <a:r>
              <a:rPr lang="es-UY" dirty="0" smtClean="0">
                <a:solidFill>
                  <a:schemeClr val="tx1"/>
                </a:solidFill>
              </a:rPr>
              <a:t> </a:t>
            </a:r>
            <a:r>
              <a:rPr lang="es-UY" sz="2400" dirty="0">
                <a:solidFill>
                  <a:schemeClr val="tx1"/>
                </a:solidFill>
              </a:rPr>
              <a:t>C</a:t>
            </a:r>
            <a:r>
              <a:rPr lang="es-UY" sz="2400" dirty="0" smtClean="0">
                <a:solidFill>
                  <a:schemeClr val="tx1"/>
                </a:solidFill>
              </a:rPr>
              <a:t>onsistía </a:t>
            </a:r>
            <a:r>
              <a:rPr lang="es-UY" sz="2400" dirty="0" smtClean="0">
                <a:solidFill>
                  <a:schemeClr val="tx1"/>
                </a:solidFill>
              </a:rPr>
              <a:t>en </a:t>
            </a:r>
            <a:r>
              <a:rPr lang="es-UY" sz="2400" dirty="0" smtClean="0">
                <a:solidFill>
                  <a:schemeClr val="tx1"/>
                </a:solidFill>
              </a:rPr>
              <a:t> </a:t>
            </a:r>
            <a:r>
              <a:rPr lang="es-UY" sz="2400" dirty="0" smtClean="0">
                <a:solidFill>
                  <a:schemeClr val="tx1"/>
                </a:solidFill>
              </a:rPr>
              <a:t>la entrada de la representación del santo, San Benito, detrás el Rey y la Reina, junto a ellos el </a:t>
            </a:r>
            <a:r>
              <a:rPr lang="es-UY" sz="2400" dirty="0" smtClean="0">
                <a:solidFill>
                  <a:schemeClr val="tx1"/>
                </a:solidFill>
              </a:rPr>
              <a:t>príncipe, </a:t>
            </a:r>
            <a:r>
              <a:rPr lang="es-UY" sz="2400" dirty="0" smtClean="0">
                <a:solidFill>
                  <a:schemeClr val="tx1"/>
                </a:solidFill>
              </a:rPr>
              <a:t>luego en parejas dos filas de hombres y </a:t>
            </a:r>
            <a:r>
              <a:rPr lang="es-UY" sz="2400" dirty="0" smtClean="0">
                <a:solidFill>
                  <a:schemeClr val="tx1"/>
                </a:solidFill>
              </a:rPr>
              <a:t>mujeres, el </a:t>
            </a:r>
            <a:r>
              <a:rPr lang="es-UY" sz="2400" dirty="0" err="1" smtClean="0">
                <a:solidFill>
                  <a:schemeClr val="tx1"/>
                </a:solidFill>
              </a:rPr>
              <a:t>gramillero</a:t>
            </a:r>
            <a:r>
              <a:rPr lang="es-UY" sz="2400" dirty="0" smtClean="0">
                <a:solidFill>
                  <a:schemeClr val="tx1"/>
                </a:solidFill>
              </a:rPr>
              <a:t>, el escobero y la mama vieja, y por último los instrumentos</a:t>
            </a:r>
            <a:r>
              <a:rPr lang="es-UY" dirty="0" smtClean="0">
                <a:solidFill>
                  <a:schemeClr val="tx1"/>
                </a:solidFill>
              </a:rPr>
              <a:t>.</a:t>
            </a:r>
            <a:endParaRPr lang="es-U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79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uario\Desktop\practica canelones\candombe\candombePEDRO FIGAR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91223"/>
            <a:ext cx="8136904" cy="612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859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1560" y="692696"/>
            <a:ext cx="7734747" cy="5688632"/>
          </a:xfrm>
        </p:spPr>
        <p:txBody>
          <a:bodyPr/>
          <a:lstStyle/>
          <a:p>
            <a:endParaRPr lang="es-UY" dirty="0" smtClean="0">
              <a:solidFill>
                <a:schemeClr val="tx1"/>
              </a:solidFill>
            </a:endParaRPr>
          </a:p>
          <a:p>
            <a:endParaRPr lang="es-UY" dirty="0">
              <a:solidFill>
                <a:schemeClr val="tx1"/>
              </a:solidFill>
            </a:endParaRPr>
          </a:p>
          <a:p>
            <a:r>
              <a:rPr lang="es-UY" u="sng" dirty="0" smtClean="0">
                <a:solidFill>
                  <a:schemeClr val="tx1"/>
                </a:solidFill>
              </a:rPr>
              <a:t>El Rey la Reina</a:t>
            </a:r>
            <a:r>
              <a:rPr lang="es-UY" dirty="0" smtClean="0">
                <a:solidFill>
                  <a:schemeClr val="tx1"/>
                </a:solidFill>
              </a:rPr>
              <a:t>:</a:t>
            </a:r>
          </a:p>
          <a:p>
            <a:r>
              <a:rPr lang="es-UY" dirty="0" smtClean="0">
                <a:solidFill>
                  <a:schemeClr val="tx1"/>
                </a:solidFill>
              </a:rPr>
              <a:t>Lujosamente vestidos, simbolizaban la autoridad y recordaban a los reyes de cada una de sus etnias.</a:t>
            </a:r>
          </a:p>
          <a:p>
            <a:endParaRPr lang="es-UY" dirty="0">
              <a:solidFill>
                <a:schemeClr val="tx1"/>
              </a:solidFill>
            </a:endParaRPr>
          </a:p>
          <a:p>
            <a:endParaRPr lang="es-UY" dirty="0">
              <a:solidFill>
                <a:schemeClr val="tx1"/>
              </a:solidFill>
            </a:endParaRPr>
          </a:p>
          <a:p>
            <a:endParaRPr lang="es-UY" dirty="0">
              <a:solidFill>
                <a:schemeClr val="tx1"/>
              </a:solidFill>
            </a:endParaRPr>
          </a:p>
          <a:p>
            <a:endParaRPr lang="es-UY" dirty="0" smtClean="0">
              <a:solidFill>
                <a:schemeClr val="tx1"/>
              </a:solidFill>
            </a:endParaRPr>
          </a:p>
          <a:p>
            <a:r>
              <a:rPr lang="es-UY" u="sng" dirty="0" smtClean="0">
                <a:solidFill>
                  <a:schemeClr val="tx1"/>
                </a:solidFill>
              </a:rPr>
              <a:t>El Príncipe:</a:t>
            </a:r>
          </a:p>
          <a:p>
            <a:r>
              <a:rPr lang="es-UY" dirty="0" smtClean="0">
                <a:solidFill>
                  <a:schemeClr val="tx1"/>
                </a:solidFill>
              </a:rPr>
              <a:t>No tiene ninguna simbología en especial, solo se sabe que  era el más fuerte.</a:t>
            </a:r>
            <a:endParaRPr lang="es-U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95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uario\Desktop\practica canelones\candombe\Escober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5527"/>
            <a:ext cx="4968552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34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99248" y="692696"/>
            <a:ext cx="7734747" cy="4574807"/>
          </a:xfrm>
        </p:spPr>
        <p:txBody>
          <a:bodyPr/>
          <a:lstStyle/>
          <a:p>
            <a:endParaRPr lang="es-UY" b="1" u="sng" dirty="0" smtClean="0">
              <a:solidFill>
                <a:schemeClr val="tx1"/>
              </a:solidFill>
            </a:endParaRPr>
          </a:p>
          <a:p>
            <a:r>
              <a:rPr lang="es-UY" b="1" u="sng" dirty="0" smtClean="0">
                <a:solidFill>
                  <a:schemeClr val="tx1"/>
                </a:solidFill>
              </a:rPr>
              <a:t>El Escobero:</a:t>
            </a:r>
          </a:p>
          <a:p>
            <a:endParaRPr lang="es-UY" b="1" u="sng" dirty="0">
              <a:solidFill>
                <a:schemeClr val="tx1"/>
              </a:solidFill>
            </a:endParaRPr>
          </a:p>
          <a:p>
            <a:endParaRPr lang="es-UY" b="1" u="sng" dirty="0" smtClean="0">
              <a:solidFill>
                <a:schemeClr val="tx1"/>
              </a:solidFill>
            </a:endParaRPr>
          </a:p>
          <a:p>
            <a:pPr algn="just"/>
            <a:r>
              <a:rPr lang="es-UY" dirty="0" smtClean="0">
                <a:solidFill>
                  <a:schemeClr val="tx1"/>
                </a:solidFill>
              </a:rPr>
              <a:t>Es el maestro de ceremonias , en principio utilizaba un bastón de mando que luego cambió por una escobilla. Vestía una piel de oveja en forma de delantal al cual se le adhería espejitos y cascabeles.  </a:t>
            </a:r>
          </a:p>
          <a:p>
            <a:pPr algn="just"/>
            <a:r>
              <a:rPr lang="es-UY" dirty="0" smtClean="0">
                <a:solidFill>
                  <a:schemeClr val="tx1"/>
                </a:solidFill>
              </a:rPr>
              <a:t>Simboliza un brujo que con su escobilla limpiaba las impurezas de los malos espíritus.</a:t>
            </a:r>
            <a:endParaRPr lang="es-U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23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uario\Desktop\practica canelones\candombe\Gramillero-y-mama-viej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3070" y="116632"/>
            <a:ext cx="5151218" cy="6624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931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99248" y="692696"/>
            <a:ext cx="7734747" cy="5472608"/>
          </a:xfrm>
        </p:spPr>
        <p:txBody>
          <a:bodyPr/>
          <a:lstStyle/>
          <a:p>
            <a:endParaRPr lang="es-UY" b="1" u="sng" dirty="0" smtClean="0">
              <a:solidFill>
                <a:schemeClr val="tx1"/>
              </a:solidFill>
            </a:endParaRPr>
          </a:p>
          <a:p>
            <a:endParaRPr lang="es-UY" b="1" u="sng" dirty="0">
              <a:solidFill>
                <a:schemeClr val="tx1"/>
              </a:solidFill>
            </a:endParaRPr>
          </a:p>
          <a:p>
            <a:r>
              <a:rPr lang="es-UY" sz="2400" b="1" u="sng" dirty="0" smtClean="0">
                <a:solidFill>
                  <a:schemeClr val="tx1"/>
                </a:solidFill>
              </a:rPr>
              <a:t>El </a:t>
            </a:r>
            <a:r>
              <a:rPr lang="es-UY" sz="2400" b="1" u="sng" dirty="0" err="1" smtClean="0">
                <a:solidFill>
                  <a:schemeClr val="tx1"/>
                </a:solidFill>
              </a:rPr>
              <a:t>Gramillero</a:t>
            </a:r>
            <a:r>
              <a:rPr lang="es-UY" sz="2400" b="1" u="sng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endParaRPr lang="es-UY" sz="2400" dirty="0" smtClean="0">
              <a:solidFill>
                <a:schemeClr val="tx1"/>
              </a:solidFill>
            </a:endParaRPr>
          </a:p>
          <a:p>
            <a:pPr algn="just"/>
            <a:r>
              <a:rPr lang="es-UY" sz="2400" dirty="0" smtClean="0">
                <a:solidFill>
                  <a:schemeClr val="tx1"/>
                </a:solidFill>
              </a:rPr>
              <a:t>	Representa el curandero o médico de la tribu, su nombre viene por la gramilla o yuyo con los que cura. </a:t>
            </a:r>
          </a:p>
          <a:p>
            <a:pPr algn="just"/>
            <a:r>
              <a:rPr lang="es-UY" sz="2400" dirty="0" smtClean="0">
                <a:solidFill>
                  <a:schemeClr val="tx1"/>
                </a:solidFill>
              </a:rPr>
              <a:t>Lleva sombrero de copa, levita negra, una barba postiza de algodón y bastón simbolizando su experiencia, y la valija donde lleva sus medicinas.</a:t>
            </a:r>
          </a:p>
        </p:txBody>
      </p:sp>
    </p:spTree>
    <p:extLst>
      <p:ext uri="{BB962C8B-B14F-4D97-AF65-F5344CB8AC3E}">
        <p14:creationId xmlns:p14="http://schemas.microsoft.com/office/powerpoint/2010/main" val="160146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99248" y="620688"/>
            <a:ext cx="7734747" cy="5400600"/>
          </a:xfrm>
        </p:spPr>
        <p:txBody>
          <a:bodyPr/>
          <a:lstStyle/>
          <a:p>
            <a:r>
              <a:rPr lang="es-UY" u="sng" dirty="0" smtClean="0">
                <a:solidFill>
                  <a:schemeClr val="tx1"/>
                </a:solidFill>
              </a:rPr>
              <a:t>Mama Vieja:</a:t>
            </a:r>
          </a:p>
          <a:p>
            <a:pPr algn="just"/>
            <a:endParaRPr lang="es-UY" dirty="0" smtClean="0">
              <a:solidFill>
                <a:schemeClr val="tx1"/>
              </a:solidFill>
            </a:endParaRPr>
          </a:p>
          <a:p>
            <a:pPr algn="just"/>
            <a:r>
              <a:rPr lang="es-UY" dirty="0" smtClean="0">
                <a:solidFill>
                  <a:schemeClr val="tx1"/>
                </a:solidFill>
              </a:rPr>
              <a:t>Representa la eterna juventud y es vieja.</a:t>
            </a:r>
          </a:p>
          <a:p>
            <a:pPr algn="just"/>
            <a:endParaRPr lang="es-UY" dirty="0">
              <a:solidFill>
                <a:schemeClr val="tx1"/>
              </a:solidFill>
            </a:endParaRPr>
          </a:p>
          <a:p>
            <a:r>
              <a:rPr lang="es-UY" u="sng" dirty="0" smtClean="0">
                <a:solidFill>
                  <a:schemeClr val="tx1"/>
                </a:solidFill>
              </a:rPr>
              <a:t>Hombres y Mujeres:</a:t>
            </a:r>
          </a:p>
          <a:p>
            <a:endParaRPr lang="es-UY" u="sng" dirty="0" smtClean="0">
              <a:solidFill>
                <a:schemeClr val="tx1"/>
              </a:solidFill>
            </a:endParaRPr>
          </a:p>
          <a:p>
            <a:pPr algn="l"/>
            <a:r>
              <a:rPr lang="es-UY" dirty="0" smtClean="0">
                <a:solidFill>
                  <a:schemeClr val="tx1"/>
                </a:solidFill>
              </a:rPr>
              <a:t>Van haciendo las coreografías.</a:t>
            </a:r>
            <a:endParaRPr lang="es-U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60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uario\Desktop\practica canelones\candombe\afric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6632"/>
            <a:ext cx="7632848" cy="6502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897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www.lacuerdaweb.com/images/candombe_fotos/foto-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86749"/>
            <a:ext cx="5040560" cy="6477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202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54713" cy="1910716"/>
          </a:xfrm>
        </p:spPr>
        <p:txBody>
          <a:bodyPr/>
          <a:lstStyle/>
          <a:p>
            <a:r>
              <a:rPr lang="es-UY" sz="4000" dirty="0" smtClean="0"/>
              <a:t>Instrumentos:</a:t>
            </a:r>
            <a:r>
              <a:rPr lang="es-UY" dirty="0" smtClean="0"/>
              <a:t/>
            </a:r>
            <a:br>
              <a:rPr lang="es-UY" dirty="0" smtClean="0"/>
            </a:br>
            <a:endParaRPr lang="es-UY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99248" y="1484784"/>
            <a:ext cx="7734747" cy="3782719"/>
          </a:xfrm>
        </p:spPr>
        <p:txBody>
          <a:bodyPr/>
          <a:lstStyle/>
          <a:p>
            <a:pPr marL="342900" indent="-342900" algn="l">
              <a:buFont typeface="Wingdings" pitchFamily="2" charset="2"/>
              <a:buChar char="v"/>
            </a:pPr>
            <a:r>
              <a:rPr lang="es-UY" dirty="0" smtClean="0">
                <a:solidFill>
                  <a:schemeClr val="tx1"/>
                </a:solidFill>
              </a:rPr>
              <a:t>Marimba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s-UY" dirty="0" smtClean="0">
                <a:solidFill>
                  <a:schemeClr val="tx1"/>
                </a:solidFill>
              </a:rPr>
              <a:t>Tacuara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s-UY" dirty="0" smtClean="0">
                <a:solidFill>
                  <a:schemeClr val="tx1"/>
                </a:solidFill>
              </a:rPr>
              <a:t>Mate o Porongo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s-UY" dirty="0" err="1" smtClean="0">
                <a:solidFill>
                  <a:schemeClr val="tx1"/>
                </a:solidFill>
              </a:rPr>
              <a:t>Mazacalla</a:t>
            </a:r>
            <a:endParaRPr lang="es-UY" dirty="0" smtClean="0">
              <a:solidFill>
                <a:schemeClr val="tx1"/>
              </a:solidFill>
            </a:endParaRPr>
          </a:p>
          <a:p>
            <a:pPr marL="342900" indent="-342900" algn="l">
              <a:buFont typeface="Wingdings" pitchFamily="2" charset="2"/>
              <a:buChar char="v"/>
            </a:pPr>
            <a:r>
              <a:rPr lang="es-UY" dirty="0" smtClean="0">
                <a:solidFill>
                  <a:schemeClr val="tx1"/>
                </a:solidFill>
              </a:rPr>
              <a:t>Palillos</a:t>
            </a:r>
          </a:p>
          <a:p>
            <a:pPr marL="342900" indent="-342900" algn="l">
              <a:buFont typeface="Wingdings" pitchFamily="2" charset="2"/>
              <a:buChar char="v"/>
            </a:pPr>
            <a:r>
              <a:rPr lang="es-UY" dirty="0" smtClean="0">
                <a:solidFill>
                  <a:schemeClr val="tx1"/>
                </a:solidFill>
              </a:rPr>
              <a:t>Tambores (Chico, repique y piano)</a:t>
            </a:r>
            <a:endParaRPr lang="es-U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35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 smtClean="0"/>
              <a:t>Formación en Calle y Ombligada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19555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ceibal.edu.uy/UserFiles/P0001/ODEA/ORIGINAL/110510_candombe2.elp/ayestaran_coreog_candomb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64705"/>
            <a:ext cx="8345683" cy="497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54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www.ceibal.edu.uy/UserFiles/P0001/ODEA/ORIGINAL/110510_candombe2.elp/ayestaran_coreog_candomb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8604448" cy="5222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49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99248" y="548680"/>
            <a:ext cx="7734747" cy="5688632"/>
          </a:xfrm>
        </p:spPr>
        <p:txBody>
          <a:bodyPr>
            <a:normAutofit/>
          </a:bodyPr>
          <a:lstStyle/>
          <a:p>
            <a:pPr algn="just"/>
            <a:r>
              <a:rPr lang="es-UY" sz="2400" dirty="0" smtClean="0">
                <a:solidFill>
                  <a:schemeClr val="tx1"/>
                </a:solidFill>
              </a:rPr>
              <a:t>Hombres y mujeres enfrentados forman dos filas, las mujeres hacen palmas.</a:t>
            </a:r>
            <a:r>
              <a:rPr lang="es-UY" sz="2400" dirty="0">
                <a:solidFill>
                  <a:schemeClr val="tx1"/>
                </a:solidFill>
              </a:rPr>
              <a:t> Se suspende la marcha que ritman los instrumentos. </a:t>
            </a:r>
          </a:p>
          <a:p>
            <a:pPr algn="just"/>
            <a:r>
              <a:rPr lang="es-UY" sz="2400" dirty="0">
                <a:solidFill>
                  <a:schemeClr val="tx1"/>
                </a:solidFill>
              </a:rPr>
              <a:t>Los reyes toman asiento y va a comenzar el baile. </a:t>
            </a:r>
            <a:endParaRPr lang="es-UY" sz="2400" dirty="0" smtClean="0">
              <a:solidFill>
                <a:schemeClr val="tx1"/>
              </a:solidFill>
            </a:endParaRPr>
          </a:p>
          <a:p>
            <a:pPr algn="just"/>
            <a:r>
              <a:rPr lang="es-UY" sz="2400" dirty="0">
                <a:solidFill>
                  <a:schemeClr val="tx1"/>
                </a:solidFill>
              </a:rPr>
              <a:t>Comienza el ritmo sostenido de los tamboriles. </a:t>
            </a:r>
          </a:p>
          <a:p>
            <a:pPr algn="just"/>
            <a:r>
              <a:rPr lang="es-UY" sz="2400" dirty="0">
                <a:solidFill>
                  <a:schemeClr val="tx1"/>
                </a:solidFill>
              </a:rPr>
              <a:t>Las dos filas avanzan lentamente casi arrastrando los pies y cantando un monótono estribillo. </a:t>
            </a:r>
          </a:p>
          <a:p>
            <a:pPr algn="just"/>
            <a:r>
              <a:rPr lang="es-UY" sz="2400" dirty="0">
                <a:solidFill>
                  <a:schemeClr val="tx1"/>
                </a:solidFill>
              </a:rPr>
              <a:t>Al llegar las dos filas frente a frente, hombres y mujeres desarrollan la "ombligada", se retiran un paso hacia atrás y repiten el movimiento pero con sus caras como si fueran a besarse. </a:t>
            </a:r>
          </a:p>
          <a:p>
            <a:pPr algn="just"/>
            <a:r>
              <a:rPr lang="es-UY" sz="2400" dirty="0">
                <a:solidFill>
                  <a:schemeClr val="tx1"/>
                </a:solidFill>
              </a:rPr>
              <a:t>Se entrecruzan avanzando para colocarse en los lugares opuestos, es decir, otra vez en calle. </a:t>
            </a:r>
          </a:p>
          <a:p>
            <a:pPr algn="just"/>
            <a:r>
              <a:rPr lang="es-UY" sz="2400" dirty="0">
                <a:solidFill>
                  <a:schemeClr val="tx1"/>
                </a:solidFill>
              </a:rPr>
              <a:t>Dan media vuelta y repiten.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30030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131840" y="3933056"/>
            <a:ext cx="6530577" cy="1550676"/>
          </a:xfrm>
        </p:spPr>
        <p:txBody>
          <a:bodyPr/>
          <a:lstStyle/>
          <a:p>
            <a:r>
              <a:rPr lang="es-UY" dirty="0" smtClean="0"/>
              <a:t>Cuples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27933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ceibal.edu.uy/UserFiles/P0001/ODEA/ORIGINAL/110510_candombe2.elp/ayestaran_coreog_candombe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64704"/>
            <a:ext cx="8447860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85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99248" y="476672"/>
            <a:ext cx="7734747" cy="5472608"/>
          </a:xfrm>
        </p:spPr>
        <p:txBody>
          <a:bodyPr/>
          <a:lstStyle/>
          <a:p>
            <a:endParaRPr lang="es-UY" sz="2400" dirty="0" smtClean="0">
              <a:solidFill>
                <a:schemeClr val="tx1"/>
              </a:solidFill>
            </a:endParaRPr>
          </a:p>
          <a:p>
            <a:r>
              <a:rPr lang="es-UY" sz="2400" dirty="0" smtClean="0">
                <a:solidFill>
                  <a:schemeClr val="tx1"/>
                </a:solidFill>
              </a:rPr>
              <a:t>Se </a:t>
            </a:r>
            <a:r>
              <a:rPr lang="es-UY" sz="2400" dirty="0">
                <a:solidFill>
                  <a:schemeClr val="tx1"/>
                </a:solidFill>
              </a:rPr>
              <a:t>colocan en calle y sin moverse de su sitio flexionan las rodillas al ritmo de la música. </a:t>
            </a:r>
            <a:endParaRPr lang="es-UY" sz="2400" dirty="0">
              <a:solidFill>
                <a:schemeClr val="tx1"/>
              </a:solidFill>
            </a:endParaRPr>
          </a:p>
          <a:p>
            <a:r>
              <a:rPr lang="es-UY" sz="2400" dirty="0">
                <a:solidFill>
                  <a:schemeClr val="tx1"/>
                </a:solidFill>
              </a:rPr>
              <a:t>Salen al medio el </a:t>
            </a:r>
            <a:r>
              <a:rPr lang="es-UY" sz="2400" dirty="0" err="1">
                <a:solidFill>
                  <a:schemeClr val="tx1"/>
                </a:solidFill>
              </a:rPr>
              <a:t>Escobillero</a:t>
            </a:r>
            <a:r>
              <a:rPr lang="es-UY" sz="2400" dirty="0">
                <a:solidFill>
                  <a:schemeClr val="tx1"/>
                </a:solidFill>
              </a:rPr>
              <a:t> y el </a:t>
            </a:r>
            <a:r>
              <a:rPr lang="es-UY" sz="2400" dirty="0" err="1">
                <a:solidFill>
                  <a:schemeClr val="tx1"/>
                </a:solidFill>
              </a:rPr>
              <a:t>Gramillero</a:t>
            </a:r>
            <a:r>
              <a:rPr lang="es-UY" sz="2400" dirty="0">
                <a:solidFill>
                  <a:schemeClr val="tx1"/>
                </a:solidFill>
              </a:rPr>
              <a:t>. El primero lanza al aire su escobilla haciéndola rodar por su brazo, mientras el </a:t>
            </a:r>
            <a:r>
              <a:rPr lang="es-UY" sz="2400" dirty="0" err="1">
                <a:solidFill>
                  <a:schemeClr val="tx1"/>
                </a:solidFill>
              </a:rPr>
              <a:t>Gramillero</a:t>
            </a:r>
            <a:r>
              <a:rPr lang="es-UY" sz="2400" dirty="0">
                <a:solidFill>
                  <a:schemeClr val="tx1"/>
                </a:solidFill>
              </a:rPr>
              <a:t>, hace cabriolas apoyándose en su serpenteante bastón. </a:t>
            </a:r>
            <a:endParaRPr lang="es-UY" sz="2400" dirty="0" smtClean="0">
              <a:solidFill>
                <a:schemeClr val="tx1"/>
              </a:solidFill>
            </a:endParaRPr>
          </a:p>
          <a:p>
            <a:endParaRPr lang="es-UY" sz="2400" dirty="0">
              <a:solidFill>
                <a:schemeClr val="tx1"/>
              </a:solidFill>
            </a:endParaRPr>
          </a:p>
          <a:p>
            <a:r>
              <a:rPr lang="es-UY" sz="2400" dirty="0">
                <a:solidFill>
                  <a:schemeClr val="tx1"/>
                </a:solidFill>
              </a:rPr>
              <a:t>De pronto avanzan un hombre y una mujer del extremo de la fila, danzan en pareja suelta dándose de vientre y dibujando él la silueta de ella en el aire. Vuelven a su fila, en último lugar y sigue la siguiente pareja.</a:t>
            </a:r>
            <a:r>
              <a:rPr lang="es-UY" sz="2400" dirty="0">
                <a:solidFill>
                  <a:schemeClr val="tx1"/>
                </a:solidFill>
              </a:rPr>
              <a:t> 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95439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1260648" y="836712"/>
            <a:ext cx="7754713" cy="1486773"/>
          </a:xfrm>
        </p:spPr>
        <p:txBody>
          <a:bodyPr/>
          <a:lstStyle/>
          <a:p>
            <a:r>
              <a:rPr lang="es-UY" dirty="0" smtClean="0"/>
              <a:t>Rueda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82160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uario\Desktop\practica canelones\candombe\esclav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5861"/>
            <a:ext cx="8712968" cy="6670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45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www.ceibal.edu.uy/UserFiles/P0001/ODEA/ORIGINAL/110510_candombe2.elp/ayestaran_coreog_candombe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2696"/>
            <a:ext cx="8520947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591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99248" y="620688"/>
            <a:ext cx="7734747" cy="5400600"/>
          </a:xfrm>
        </p:spPr>
        <p:txBody>
          <a:bodyPr/>
          <a:lstStyle/>
          <a:p>
            <a:pPr algn="just"/>
            <a:endParaRPr lang="es-UY" sz="2400" dirty="0" smtClean="0">
              <a:solidFill>
                <a:schemeClr val="tx1"/>
              </a:solidFill>
            </a:endParaRPr>
          </a:p>
          <a:p>
            <a:pPr algn="just"/>
            <a:endParaRPr lang="es-UY" sz="2400" dirty="0">
              <a:solidFill>
                <a:schemeClr val="tx1"/>
              </a:solidFill>
            </a:endParaRPr>
          </a:p>
          <a:p>
            <a:pPr algn="just"/>
            <a:r>
              <a:rPr lang="es-UY" sz="2400" dirty="0" smtClean="0">
                <a:solidFill>
                  <a:schemeClr val="tx1"/>
                </a:solidFill>
              </a:rPr>
              <a:t>Vuelven </a:t>
            </a:r>
            <a:r>
              <a:rPr lang="es-UY" sz="2400" dirty="0">
                <a:solidFill>
                  <a:schemeClr val="tx1"/>
                </a:solidFill>
              </a:rPr>
              <a:t>a acercarse lentamente las dos filas y comienza entonces una evolución en rueda que anuncia el final. </a:t>
            </a:r>
            <a:endParaRPr lang="es-UY" sz="2400" dirty="0">
              <a:solidFill>
                <a:schemeClr val="tx1"/>
              </a:solidFill>
            </a:endParaRPr>
          </a:p>
          <a:p>
            <a:pPr algn="just"/>
            <a:r>
              <a:rPr lang="es-UY" sz="2400" dirty="0">
                <a:solidFill>
                  <a:schemeClr val="tx1"/>
                </a:solidFill>
              </a:rPr>
              <a:t>Tomados del brazo giran dos o tres veces en pareja frente a los reyes, en tanto que los tamboriles aumentan la intensidad de su sonido.</a:t>
            </a:r>
            <a:r>
              <a:rPr lang="es-UY" sz="2400" dirty="0">
                <a:solidFill>
                  <a:schemeClr val="tx1"/>
                </a:solidFill>
              </a:rPr>
              <a:t> </a:t>
            </a: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28885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1260648" y="3645024"/>
            <a:ext cx="7754713" cy="1622684"/>
          </a:xfrm>
        </p:spPr>
        <p:txBody>
          <a:bodyPr/>
          <a:lstStyle/>
          <a:p>
            <a:r>
              <a:rPr lang="es-UY" dirty="0" smtClean="0"/>
              <a:t>Entrevero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70497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ceibal.edu.uy/UserFiles/P0001/ODEA/ORIGINAL/110510_candombe2.elp/ayestaran_coreog_candombe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71348"/>
            <a:ext cx="8206494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74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99248" y="764704"/>
            <a:ext cx="7734747" cy="5328592"/>
          </a:xfrm>
        </p:spPr>
        <p:txBody>
          <a:bodyPr/>
          <a:lstStyle/>
          <a:p>
            <a:endParaRPr lang="es-UY" sz="2400" dirty="0" smtClean="0">
              <a:solidFill>
                <a:schemeClr val="tx1"/>
              </a:solidFill>
            </a:endParaRPr>
          </a:p>
          <a:p>
            <a:r>
              <a:rPr lang="es-UY" sz="2400" dirty="0" smtClean="0">
                <a:solidFill>
                  <a:schemeClr val="tx1"/>
                </a:solidFill>
              </a:rPr>
              <a:t>Después </a:t>
            </a:r>
            <a:r>
              <a:rPr lang="es-UY" sz="2400" dirty="0">
                <a:solidFill>
                  <a:schemeClr val="tx1"/>
                </a:solidFill>
              </a:rPr>
              <a:t>comienza el desenfreno. </a:t>
            </a:r>
            <a:endParaRPr lang="es-UY" sz="2400" dirty="0">
              <a:solidFill>
                <a:schemeClr val="tx1"/>
              </a:solidFill>
            </a:endParaRPr>
          </a:p>
          <a:p>
            <a:r>
              <a:rPr lang="es-UY" sz="2400" dirty="0">
                <a:solidFill>
                  <a:schemeClr val="tx1"/>
                </a:solidFill>
              </a:rPr>
              <a:t>Se pierde el orden coreográfico y ante los reyes que conservan su tranquilidad, hombres y mujeres, </a:t>
            </a:r>
            <a:r>
              <a:rPr lang="es-UY" sz="2400" dirty="0" err="1">
                <a:solidFill>
                  <a:schemeClr val="tx1"/>
                </a:solidFill>
              </a:rPr>
              <a:t>escobillero</a:t>
            </a:r>
            <a:r>
              <a:rPr lang="es-UY" sz="2400" dirty="0">
                <a:solidFill>
                  <a:schemeClr val="tx1"/>
                </a:solidFill>
              </a:rPr>
              <a:t> y </a:t>
            </a:r>
            <a:r>
              <a:rPr lang="es-UY" sz="2400" dirty="0" err="1">
                <a:solidFill>
                  <a:schemeClr val="tx1"/>
                </a:solidFill>
              </a:rPr>
              <a:t>gramillero</a:t>
            </a:r>
            <a:r>
              <a:rPr lang="es-UY" sz="2400" dirty="0">
                <a:solidFill>
                  <a:schemeClr val="tx1"/>
                </a:solidFill>
              </a:rPr>
              <a:t> se entremezclan en una danza de pies de fuego. </a:t>
            </a:r>
            <a:endParaRPr lang="es-UY" sz="2400" dirty="0" smtClean="0">
              <a:solidFill>
                <a:schemeClr val="tx1"/>
              </a:solidFill>
            </a:endParaRPr>
          </a:p>
          <a:p>
            <a:endParaRPr lang="es-UY" sz="2400" dirty="0">
              <a:solidFill>
                <a:schemeClr val="tx1"/>
              </a:solidFill>
            </a:endParaRPr>
          </a:p>
          <a:p>
            <a:r>
              <a:rPr lang="es-UY" sz="2400" dirty="0">
                <a:solidFill>
                  <a:schemeClr val="tx1"/>
                </a:solidFill>
              </a:rPr>
              <a:t>Este es el Candombe propiamente dicho. El movimiento queda librado a la improvisación. </a:t>
            </a:r>
            <a:endParaRPr lang="es-UY" sz="2400" dirty="0">
              <a:solidFill>
                <a:schemeClr val="tx1"/>
              </a:solidFill>
            </a:endParaRPr>
          </a:p>
          <a:p>
            <a:r>
              <a:rPr lang="es-UY" sz="2400" dirty="0">
                <a:solidFill>
                  <a:schemeClr val="tx1"/>
                </a:solidFill>
              </a:rPr>
              <a:t>Los tamboriles frenéticos... El final está determinado por el agotamiento físico del cuerpo de baile..</a:t>
            </a:r>
            <a:endParaRPr lang="es-UY" sz="2400" dirty="0">
              <a:solidFill>
                <a:schemeClr val="tx1"/>
              </a:solidFill>
            </a:endParaRP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8191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99248" y="908720"/>
            <a:ext cx="7734747" cy="4752528"/>
          </a:xfrm>
        </p:spPr>
        <p:txBody>
          <a:bodyPr/>
          <a:lstStyle/>
          <a:p>
            <a:endParaRPr lang="es-UY" dirty="0" smtClean="0"/>
          </a:p>
          <a:p>
            <a:endParaRPr lang="es-UY" dirty="0"/>
          </a:p>
          <a:p>
            <a:endParaRPr lang="es-UY" dirty="0" smtClean="0"/>
          </a:p>
          <a:p>
            <a:r>
              <a:rPr lang="es-UY" dirty="0" smtClean="0"/>
              <a:t>El Candombe es una expresión afro uruguaya que abarca todos los aspectos de la música, el canto, la danza y lo instrumental</a:t>
            </a:r>
          </a:p>
          <a:p>
            <a:endParaRPr lang="es-UY" dirty="0"/>
          </a:p>
          <a:p>
            <a:endParaRPr lang="es-UY" dirty="0" smtClean="0"/>
          </a:p>
          <a:p>
            <a:endParaRPr lang="es-UY" dirty="0"/>
          </a:p>
          <a:p>
            <a:endParaRPr lang="es-UY" dirty="0" smtClean="0"/>
          </a:p>
          <a:p>
            <a:r>
              <a:rPr lang="es-UY" dirty="0" smtClean="0"/>
              <a:t>Se desarrolla en Uruguay a partir de la llegada de los esclavos africanos al río de la plata, aproximadamente en el 1750 . Llegaban de todas partes de </a:t>
            </a:r>
            <a:r>
              <a:rPr lang="es-UY" dirty="0" err="1" smtClean="0"/>
              <a:t>Africa</a:t>
            </a:r>
            <a:r>
              <a:rPr lang="es-UY" dirty="0" smtClean="0"/>
              <a:t>.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52812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1.bp.blogspot.com/-WNn4tTYAei8/Td51VwJRM9I/AAAAAAAAAA0/tJ7gOoqR40g/s320/esclavos+african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89144"/>
            <a:ext cx="8221211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525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699248" y="1196752"/>
            <a:ext cx="7734747" cy="4536504"/>
          </a:xfrm>
        </p:spPr>
        <p:txBody>
          <a:bodyPr/>
          <a:lstStyle/>
          <a:p>
            <a:r>
              <a:rPr lang="es-UY" dirty="0" smtClean="0"/>
              <a:t>Llegaban en los llamados barcos negreros, luego de un viaje de varios meses, donde pocos se salvaban de las epidemias, llegando a Montevideo, menos de la mitad.</a:t>
            </a:r>
          </a:p>
          <a:p>
            <a:endParaRPr lang="es-UY" dirty="0" smtClean="0"/>
          </a:p>
          <a:p>
            <a:endParaRPr lang="es-UY" dirty="0"/>
          </a:p>
          <a:p>
            <a:endParaRPr lang="es-UY" dirty="0" smtClean="0"/>
          </a:p>
          <a:p>
            <a:endParaRPr lang="es-UY" dirty="0"/>
          </a:p>
          <a:p>
            <a:endParaRPr lang="es-UY" dirty="0" smtClean="0"/>
          </a:p>
          <a:p>
            <a:endParaRPr lang="es-UY" dirty="0"/>
          </a:p>
          <a:p>
            <a:r>
              <a:rPr lang="es-UY" dirty="0" smtClean="0"/>
              <a:t>Los esclavos eran vendidos en público, «el precio oscilaba alrededor de los 200 pesos fuertes por un negro sano, de dentadura completa» (</a:t>
            </a:r>
            <a:r>
              <a:rPr lang="es-UY" dirty="0" err="1" smtClean="0"/>
              <a:t>Ayestaran</a:t>
            </a:r>
            <a:r>
              <a:rPr lang="es-UY" dirty="0" smtClean="0"/>
              <a:t>, p.59)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47300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99248" y="1124744"/>
            <a:ext cx="7734747" cy="4392488"/>
          </a:xfrm>
        </p:spPr>
        <p:txBody>
          <a:bodyPr/>
          <a:lstStyle/>
          <a:p>
            <a:r>
              <a:rPr lang="es-UY" dirty="0" smtClean="0"/>
              <a:t>El amo tenia derecho total sobre el esclavo, podía rentarlo, venderlo, hipotecarlo. Teóricamente el esclavo podía comprar su libertad ya que tenia a favor la ley que se lo permitía, pero nunca llegaba a la suma necesaria.</a:t>
            </a:r>
          </a:p>
          <a:p>
            <a:endParaRPr lang="es-UY" dirty="0"/>
          </a:p>
          <a:p>
            <a:endParaRPr lang="es-UY" dirty="0" smtClean="0"/>
          </a:p>
          <a:p>
            <a:endParaRPr lang="es-UY" dirty="0"/>
          </a:p>
          <a:p>
            <a:endParaRPr lang="es-UY" dirty="0" smtClean="0"/>
          </a:p>
          <a:p>
            <a:r>
              <a:rPr lang="es-UY" dirty="0" smtClean="0"/>
              <a:t>La esclavitud subsiste hasta 1842, fecha en que se declara definitivamente y por tercera o cuarta ves su abolición.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12512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99248" y="836712"/>
            <a:ext cx="7734747" cy="4430791"/>
          </a:xfrm>
        </p:spPr>
        <p:txBody>
          <a:bodyPr>
            <a:normAutofit/>
          </a:bodyPr>
          <a:lstStyle/>
          <a:p>
            <a:r>
              <a:rPr lang="es-UY" sz="3600" dirty="0" smtClean="0">
                <a:latin typeface="Baskerville Old Face" pitchFamily="18" charset="0"/>
              </a:rPr>
              <a:t>El Musicólogo e investigador de los orígenes de la música uruguaya Lauro </a:t>
            </a:r>
            <a:r>
              <a:rPr lang="es-UY" sz="3600" dirty="0" err="1" smtClean="0">
                <a:latin typeface="Baskerville Old Face" pitchFamily="18" charset="0"/>
              </a:rPr>
              <a:t>Ayestaran</a:t>
            </a:r>
            <a:r>
              <a:rPr lang="es-UY" sz="3600" dirty="0" smtClean="0">
                <a:latin typeface="Baskerville Old Face" pitchFamily="18" charset="0"/>
              </a:rPr>
              <a:t>, establece tres etapas por las que pasa y evoluciona el Candombe.</a:t>
            </a:r>
            <a:endParaRPr lang="es-UY" sz="36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27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90040" y="548681"/>
            <a:ext cx="7754713" cy="792087"/>
          </a:xfrm>
        </p:spPr>
        <p:txBody>
          <a:bodyPr/>
          <a:lstStyle/>
          <a:p>
            <a:pPr algn="l"/>
            <a:r>
              <a:rPr lang="es-UY" sz="4000" dirty="0" smtClean="0"/>
              <a:t>Etapas:</a:t>
            </a:r>
            <a:endParaRPr lang="es-UY" sz="40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99248" y="1412776"/>
            <a:ext cx="7734747" cy="3854727"/>
          </a:xfrm>
        </p:spPr>
        <p:txBody>
          <a:bodyPr/>
          <a:lstStyle/>
          <a:p>
            <a:pPr marL="342900" indent="-342900" algn="l">
              <a:buFont typeface="Wingdings" pitchFamily="2" charset="2"/>
              <a:buChar char="v"/>
            </a:pPr>
            <a:r>
              <a:rPr lang="es-UY" sz="2400" b="1" u="sng" dirty="0" smtClean="0"/>
              <a:t>La autentica danza negra</a:t>
            </a:r>
            <a:r>
              <a:rPr lang="es-UY" dirty="0" smtClean="0"/>
              <a:t>: caracterizada por la representación de sus ritos y ceremonias.</a:t>
            </a:r>
          </a:p>
          <a:p>
            <a:pPr algn="l"/>
            <a:endParaRPr lang="es-UY" dirty="0" smtClean="0"/>
          </a:p>
          <a:p>
            <a:pPr marL="342900" indent="-342900" algn="l">
              <a:buFont typeface="Wingdings" pitchFamily="2" charset="2"/>
              <a:buChar char="v"/>
            </a:pPr>
            <a:r>
              <a:rPr lang="es-UY" sz="2400" b="1" u="sng" dirty="0" smtClean="0"/>
              <a:t>La formaci</a:t>
            </a:r>
            <a:r>
              <a:rPr lang="es-UY" sz="2400" b="1" u="sng" dirty="0"/>
              <a:t>ó</a:t>
            </a:r>
            <a:r>
              <a:rPr lang="es-UY" sz="2400" b="1" u="sng" dirty="0" smtClean="0"/>
              <a:t>n del candombe</a:t>
            </a:r>
            <a:r>
              <a:rPr lang="es-UY" sz="2400" dirty="0" smtClean="0"/>
              <a:t>: </a:t>
            </a:r>
            <a:r>
              <a:rPr lang="es-UY" dirty="0" smtClean="0"/>
              <a:t>incorporación de elementos blancos t las reuniones dejan de ser religiosas.</a:t>
            </a:r>
          </a:p>
          <a:p>
            <a:pPr algn="l"/>
            <a:endParaRPr lang="es-UY" dirty="0" smtClean="0"/>
          </a:p>
          <a:p>
            <a:pPr marL="342900" indent="-342900" algn="l">
              <a:buFont typeface="Wingdings" pitchFamily="2" charset="2"/>
              <a:buChar char="v"/>
            </a:pPr>
            <a:r>
              <a:rPr lang="es-UY" sz="2400" b="1" u="sng" dirty="0" smtClean="0"/>
              <a:t>La degeneración del candombe</a:t>
            </a:r>
            <a:r>
              <a:rPr lang="es-UY" dirty="0" smtClean="0"/>
              <a:t>: alrededor de 1880, es la transición del candombe a las comparsas carnavalescas.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16552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oné">
  <a:themeElements>
    <a:clrScheme name="Carton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arton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rton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3998</TotalTime>
  <Words>795</Words>
  <Application>Microsoft Office PowerPoint</Application>
  <PresentationFormat>Presentación en pantalla (4:3)</PresentationFormat>
  <Paragraphs>99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5" baseType="lpstr">
      <vt:lpstr>Cartoné</vt:lpstr>
      <vt:lpstr>Orígenes del   Candombe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Etapas:</vt:lpstr>
      <vt:lpstr>      Ceremonia del   candombe   Cortejo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Instrumentos: </vt:lpstr>
      <vt:lpstr>Formación en Calle y Ombligada</vt:lpstr>
      <vt:lpstr>Presentación de PowerPoint</vt:lpstr>
      <vt:lpstr>Presentación de PowerPoint</vt:lpstr>
      <vt:lpstr>Presentación de PowerPoint</vt:lpstr>
      <vt:lpstr>Cuples</vt:lpstr>
      <vt:lpstr>Presentación de PowerPoint</vt:lpstr>
      <vt:lpstr>Presentación de PowerPoint</vt:lpstr>
      <vt:lpstr>Rueda</vt:lpstr>
      <vt:lpstr>Presentación de PowerPoint</vt:lpstr>
      <vt:lpstr>Presentación de PowerPoint</vt:lpstr>
      <vt:lpstr>Entrevero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Orígenes del   Candombe</dc:title>
  <dc:creator>Usuario</dc:creator>
  <cp:lastModifiedBy>Usuario</cp:lastModifiedBy>
  <cp:revision>18</cp:revision>
  <dcterms:created xsi:type="dcterms:W3CDTF">2013-10-03T14:16:03Z</dcterms:created>
  <dcterms:modified xsi:type="dcterms:W3CDTF">2013-10-14T09:53:48Z</dcterms:modified>
</cp:coreProperties>
</file>